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2" r:id="rId1"/>
  </p:sldMasterIdLst>
  <p:notesMasterIdLst>
    <p:notesMasterId r:id="rId20"/>
  </p:notesMasterIdLst>
  <p:handoutMasterIdLst>
    <p:handoutMasterId r:id="rId21"/>
  </p:handoutMasterIdLst>
  <p:sldIdLst>
    <p:sldId id="539" r:id="rId2"/>
    <p:sldId id="541" r:id="rId3"/>
    <p:sldId id="618" r:id="rId4"/>
    <p:sldId id="542" r:id="rId5"/>
    <p:sldId id="543" r:id="rId6"/>
    <p:sldId id="545" r:id="rId7"/>
    <p:sldId id="599" r:id="rId8"/>
    <p:sldId id="608" r:id="rId9"/>
    <p:sldId id="602" r:id="rId10"/>
    <p:sldId id="625" r:id="rId11"/>
    <p:sldId id="626" r:id="rId12"/>
    <p:sldId id="627" r:id="rId13"/>
    <p:sldId id="628" r:id="rId14"/>
    <p:sldId id="620" r:id="rId15"/>
    <p:sldId id="621" r:id="rId16"/>
    <p:sldId id="622" r:id="rId17"/>
    <p:sldId id="624" r:id="rId18"/>
    <p:sldId id="605" r:id="rId19"/>
  </p:sldIdLst>
  <p:sldSz cx="9144000" cy="6858000" type="screen4x3"/>
  <p:notesSz cx="7099300" cy="10234613"/>
  <p:embeddedFontLst>
    <p:embeddedFont>
      <p:font typeface="Garamond" panose="02020404030301010803" pitchFamily="18" charset="0"/>
      <p:regular r:id="rId22"/>
      <p:bold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00"/>
    <a:srgbClr val="FF0000"/>
    <a:srgbClr val="FFFFFF"/>
    <a:srgbClr val="92D050"/>
    <a:srgbClr val="FFCC00"/>
    <a:srgbClr val="00FFFF"/>
    <a:srgbClr val="00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780" autoAdjust="0"/>
    <p:restoredTop sz="84800" autoAdjust="0"/>
  </p:normalViewPr>
  <p:slideViewPr>
    <p:cSldViewPr snapToGrid="0">
      <p:cViewPr varScale="1">
        <p:scale>
          <a:sx n="95" d="100"/>
          <a:sy n="95" d="100"/>
        </p:scale>
        <p:origin x="94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40"/>
    </p:cViewPr>
  </p:sorterViewPr>
  <p:notesViewPr>
    <p:cSldViewPr snapToGrid="0">
      <p:cViewPr varScale="1">
        <p:scale>
          <a:sx n="77" d="100"/>
          <a:sy n="77" d="100"/>
        </p:scale>
        <p:origin x="-3270" y="-90"/>
      </p:cViewPr>
      <p:guideLst>
        <p:guide orient="horz" pos="3223"/>
        <p:guide pos="2236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AFSL\UserStories\user_stori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AFSL\UserStories\user_stori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US"/>
              <a:t>Team Size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Number Developers</c:v>
          </c:tx>
          <c:spPr>
            <a:ln>
              <a:solidFill>
                <a:srgbClr val="92D050"/>
              </a:solidFill>
            </a:ln>
          </c:spPr>
          <c:marker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</c:spPr>
          </c:marker>
          <c:xVal>
            <c:numRef>
              <c:f>sprint_metrics!$A$2:$A$16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sprint_metrics!$G$2:$G$16</c:f>
              <c:numCache>
                <c:formatCode>General</c:formatCode>
                <c:ptCount val="15"/>
                <c:pt idx="0">
                  <c:v>10</c:v>
                </c:pt>
                <c:pt idx="1">
                  <c:v>12</c:v>
                </c:pt>
                <c:pt idx="2">
                  <c:v>16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21</c:v>
                </c:pt>
                <c:pt idx="10">
                  <c:v>21</c:v>
                </c:pt>
                <c:pt idx="11">
                  <c:v>8</c:v>
                </c:pt>
                <c:pt idx="12">
                  <c:v>6</c:v>
                </c:pt>
                <c:pt idx="13">
                  <c:v>5</c:v>
                </c:pt>
                <c:pt idx="14">
                  <c:v>33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300416"/>
        <c:axId val="186297280"/>
      </c:scatterChart>
      <c:valAx>
        <c:axId val="186300416"/>
        <c:scaling>
          <c:orientation val="minMax"/>
          <c:min val="1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Sprint Elapsed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en-US"/>
          </a:p>
        </c:txPr>
        <c:crossAx val="186297280"/>
        <c:crosses val="autoZero"/>
        <c:crossBetween val="midCat"/>
        <c:majorUnit val="1"/>
        <c:minorUnit val="1"/>
      </c:valAx>
      <c:valAx>
        <c:axId val="18629728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Developers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en-US"/>
          </a:p>
        </c:txPr>
        <c:crossAx val="186300416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lang="ja-JP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US"/>
              <a:t>User Story Points Per Developer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Accepted</c:v>
          </c:tx>
          <c:spPr>
            <a:ln>
              <a:solidFill>
                <a:srgbClr val="92D050"/>
              </a:solidFill>
            </a:ln>
          </c:spPr>
          <c:marker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</c:spPr>
          </c:marker>
          <c:xVal>
            <c:numRef>
              <c:f>sprint_metrics!$A$2:$A$16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sprint_metrics!$H$2:$H$16</c:f>
              <c:numCache>
                <c:formatCode>General</c:formatCode>
                <c:ptCount val="15"/>
                <c:pt idx="0">
                  <c:v>2.9</c:v>
                </c:pt>
                <c:pt idx="1">
                  <c:v>4.083333333333333</c:v>
                </c:pt>
                <c:pt idx="2">
                  <c:v>3.5</c:v>
                </c:pt>
                <c:pt idx="3">
                  <c:v>7.3529411764705879</c:v>
                </c:pt>
                <c:pt idx="4">
                  <c:v>1.8823529411764706</c:v>
                </c:pt>
                <c:pt idx="5">
                  <c:v>4</c:v>
                </c:pt>
                <c:pt idx="6">
                  <c:v>5.1052631578947372</c:v>
                </c:pt>
                <c:pt idx="7">
                  <c:v>5.0526315789473681</c:v>
                </c:pt>
                <c:pt idx="8">
                  <c:v>2.2105263157894739</c:v>
                </c:pt>
                <c:pt idx="9">
                  <c:v>2.3333333333333335</c:v>
                </c:pt>
                <c:pt idx="10">
                  <c:v>2.3333333333333335</c:v>
                </c:pt>
                <c:pt idx="11">
                  <c:v>5</c:v>
                </c:pt>
                <c:pt idx="12">
                  <c:v>3.1666666666666665</c:v>
                </c:pt>
                <c:pt idx="13">
                  <c:v>12.4</c:v>
                </c:pt>
                <c:pt idx="14">
                  <c:v>4</c:v>
                </c:pt>
              </c:numCache>
            </c:numRef>
          </c:yVal>
          <c:smooth val="0"/>
        </c:ser>
        <c:ser>
          <c:idx val="2"/>
          <c:order val="1"/>
          <c:tx>
            <c:v>Blocked</c:v>
          </c:tx>
          <c:spPr>
            <a:ln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sprint_metrics!$A$2:$A$16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sprint_metrics!$J$2:$J$16</c:f>
              <c:numCache>
                <c:formatCode>General</c:formatCode>
                <c:ptCount val="15"/>
                <c:pt idx="0">
                  <c:v>0</c:v>
                </c:pt>
                <c:pt idx="1">
                  <c:v>0.91666666666666663</c:v>
                </c:pt>
                <c:pt idx="2">
                  <c:v>1.125</c:v>
                </c:pt>
                <c:pt idx="3">
                  <c:v>1.0588235294117647</c:v>
                </c:pt>
                <c:pt idx="4">
                  <c:v>1.1764705882352942</c:v>
                </c:pt>
                <c:pt idx="5">
                  <c:v>1.411764705882353</c:v>
                </c:pt>
                <c:pt idx="6">
                  <c:v>1.4736842105263157</c:v>
                </c:pt>
                <c:pt idx="7">
                  <c:v>0.47368421052631576</c:v>
                </c:pt>
                <c:pt idx="8">
                  <c:v>0.94736842105263153</c:v>
                </c:pt>
                <c:pt idx="9">
                  <c:v>1</c:v>
                </c:pt>
                <c:pt idx="10">
                  <c:v>1.3809523809523809</c:v>
                </c:pt>
                <c:pt idx="11">
                  <c:v>2.75</c:v>
                </c:pt>
                <c:pt idx="12">
                  <c:v>4.833333333333333</c:v>
                </c:pt>
                <c:pt idx="13">
                  <c:v>5.2</c:v>
                </c:pt>
                <c:pt idx="14">
                  <c:v>0.93939393939393945</c:v>
                </c:pt>
              </c:numCache>
            </c:numRef>
          </c:yVal>
          <c:smooth val="0"/>
        </c:ser>
        <c:ser>
          <c:idx val="1"/>
          <c:order val="2"/>
          <c:tx>
            <c:v>Descoped</c:v>
          </c:tx>
          <c:spPr>
            <a:ln>
              <a:solidFill>
                <a:schemeClr val="accent1"/>
              </a:solidFill>
            </a:ln>
          </c:spPr>
          <c:marker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sprint_metrics!$A$2:$A$16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sprint_metrics!$K$2:$K$16</c:f>
              <c:numCache>
                <c:formatCode>General</c:formatCode>
                <c:ptCount val="15"/>
                <c:pt idx="0">
                  <c:v>0.68965517241379315</c:v>
                </c:pt>
                <c:pt idx="1">
                  <c:v>4.0816326530612249E-2</c:v>
                </c:pt>
                <c:pt idx="2">
                  <c:v>0.375</c:v>
                </c:pt>
                <c:pt idx="3">
                  <c:v>0.23200000000000001</c:v>
                </c:pt>
                <c:pt idx="4">
                  <c:v>2.40625</c:v>
                </c:pt>
                <c:pt idx="5">
                  <c:v>0.91176470588235292</c:v>
                </c:pt>
                <c:pt idx="6">
                  <c:v>0.49484536082474223</c:v>
                </c:pt>
                <c:pt idx="7">
                  <c:v>0.46875</c:v>
                </c:pt>
                <c:pt idx="8">
                  <c:v>0.3571428571428571</c:v>
                </c:pt>
                <c:pt idx="9">
                  <c:v>0.67346938775510201</c:v>
                </c:pt>
                <c:pt idx="10">
                  <c:v>0.32653061224489793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0.62878787878787878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296496"/>
        <c:axId val="186296104"/>
      </c:scatterChart>
      <c:valAx>
        <c:axId val="186296496"/>
        <c:scaling>
          <c:orientation val="minMax"/>
          <c:min val="1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Sprint Elapsed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en-US"/>
          </a:p>
        </c:txPr>
        <c:crossAx val="186296104"/>
        <c:crosses val="autoZero"/>
        <c:crossBetween val="midCat"/>
        <c:majorUnit val="1"/>
        <c:minorUnit val="1"/>
      </c:valAx>
      <c:valAx>
        <c:axId val="1862961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Points/Developer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en-US"/>
          </a:p>
        </c:txPr>
        <c:crossAx val="186296496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lang="ja-JP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4C38E2BE-52E3-4BC1-A09A-E849AD086A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72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8980FB03-8C55-4D25-8FDB-A8A52E0D87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015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008ADA49-476F-4090-84F4-5CCBA33F46E6}" type="slidenum">
              <a:rPr lang="en-US" smtClean="0">
                <a:latin typeface="Times New Roman" pitchFamily="18" charset="0"/>
              </a:rPr>
              <a:pPr>
                <a:defRPr/>
              </a:pPr>
              <a:t>1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0348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6A1D2DDD-F2FB-4AF2-8F6F-3B11049BBD3D}" type="slidenum">
              <a:rPr lang="en-US" smtClean="0">
                <a:latin typeface="Times New Roman" pitchFamily="18" charset="0"/>
              </a:rPr>
              <a:pPr>
                <a:defRPr/>
              </a:pPr>
              <a:t>14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51525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53712DB6-0B61-4571-9B84-C4327747DCB9}" type="slidenum">
              <a:rPr lang="en-US" smtClean="0">
                <a:latin typeface="Times New Roman" pitchFamily="18" charset="0"/>
              </a:rPr>
              <a:pPr>
                <a:defRPr/>
              </a:pPr>
              <a:t>15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21991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7EA4113F-8461-47EE-ADF3-A3D0B3E3C048}" type="slidenum">
              <a:rPr lang="en-US" smtClean="0">
                <a:latin typeface="Times New Roman" pitchFamily="18" charset="0"/>
              </a:rPr>
              <a:pPr>
                <a:defRPr/>
              </a:pPr>
              <a:t>16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775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7EA4113F-8461-47EE-ADF3-A3D0B3E3C048}" type="slidenum">
              <a:rPr lang="en-US" smtClean="0">
                <a:latin typeface="Times New Roman" pitchFamily="18" charset="0"/>
              </a:rPr>
              <a:pPr>
                <a:defRPr/>
              </a:pPr>
              <a:t>17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93432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B099900D-13C6-4A44-9B68-84FB7E3AB5AB}" type="slidenum">
              <a:rPr lang="en-US" smtClean="0">
                <a:latin typeface="Times New Roman" pitchFamily="18" charset="0"/>
              </a:rPr>
              <a:pPr>
                <a:defRPr/>
              </a:pPr>
              <a:t>18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7759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8C221C85-A71C-497D-9902-23377A926983}" type="slidenum">
              <a:rPr lang="en-US" smtClean="0">
                <a:latin typeface="Times New Roman" pitchFamily="18" charset="0"/>
              </a:rPr>
              <a:pPr>
                <a:defRPr/>
              </a:pPr>
              <a:t>2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08514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8C221C85-A71C-497D-9902-23377A926983}" type="slidenum">
              <a:rPr lang="en-US" smtClean="0">
                <a:latin typeface="Times New Roman" pitchFamily="18" charset="0"/>
              </a:rPr>
              <a:pPr>
                <a:defRPr/>
              </a:pPr>
              <a:t>3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1185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91E9FD94-F39E-4362-860E-8E862BAA5038}" type="slidenum">
              <a:rPr lang="en-US" smtClean="0">
                <a:latin typeface="Times New Roman" pitchFamily="18" charset="0"/>
              </a:rPr>
              <a:pPr>
                <a:defRPr/>
              </a:pPr>
              <a:t>4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16241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352A6127-B323-44CC-A93C-05C5629DD344}" type="slidenum">
              <a:rPr lang="en-US" smtClean="0">
                <a:latin typeface="Times New Roman" pitchFamily="18" charset="0"/>
              </a:rPr>
              <a:pPr>
                <a:defRPr/>
              </a:pPr>
              <a:t>5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7615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6A1D2DDD-F2FB-4AF2-8F6F-3B11049BBD3D}" type="slidenum">
              <a:rPr lang="en-US" smtClean="0">
                <a:latin typeface="Times New Roman" pitchFamily="18" charset="0"/>
              </a:rPr>
              <a:pPr>
                <a:defRPr/>
              </a:pPr>
              <a:t>6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43072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466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53712DB6-0B61-4571-9B84-C4327747DCB9}" type="slidenum">
              <a:rPr lang="en-US" smtClean="0">
                <a:latin typeface="Times New Roman" pitchFamily="18" charset="0"/>
              </a:rPr>
              <a:pPr>
                <a:defRPr/>
              </a:pPr>
              <a:t>8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0770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6A1D2DDD-F2FB-4AF2-8F6F-3B11049BBD3D}" type="slidenum">
              <a:rPr lang="en-US" smtClean="0">
                <a:latin typeface="Times New Roman" pitchFamily="18" charset="0"/>
              </a:rPr>
              <a:pPr>
                <a:defRPr/>
              </a:pPr>
              <a:t>9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5745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>
            <a:spLocks noChangeArrowheads="1"/>
          </p:cNvSpPr>
          <p:nvPr/>
        </p:nvSpPr>
        <p:spPr bwMode="auto">
          <a:xfrm>
            <a:off x="0" y="1447800"/>
            <a:ext cx="9144000" cy="5410200"/>
          </a:xfrm>
          <a:prstGeom prst="rect">
            <a:avLst/>
          </a:prstGeom>
          <a:gradFill rotWithShape="1">
            <a:gsLst>
              <a:gs pos="0">
                <a:srgbClr val="598CE7"/>
              </a:gs>
              <a:gs pos="100000">
                <a:srgbClr val="2254D2"/>
              </a:gs>
            </a:gsLst>
            <a:path path="rect">
              <a:fillToRect l="100000" t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>
              <a:defRPr/>
            </a:pPr>
            <a:endParaRPr lang="en-US" altLang="en-US" smtClean="0">
              <a:latin typeface="Arial" charset="0"/>
            </a:endParaRPr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gradFill rotWithShape="1">
            <a:gsLst>
              <a:gs pos="0">
                <a:srgbClr val="598CE7"/>
              </a:gs>
              <a:gs pos="100000">
                <a:srgbClr val="2254D2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>
              <a:defRPr/>
            </a:pPr>
            <a:endParaRPr lang="en-US" altLang="en-US" smtClean="0">
              <a:latin typeface="Arial" charset="0"/>
            </a:endParaRPr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0" y="1143000"/>
            <a:ext cx="9144000" cy="152400"/>
          </a:xfrm>
          <a:prstGeom prst="rect">
            <a:avLst/>
          </a:prstGeom>
          <a:gradFill rotWithShape="1">
            <a:gsLst>
              <a:gs pos="0">
                <a:srgbClr val="C78D25"/>
              </a:gs>
              <a:gs pos="50000">
                <a:srgbClr val="EBD173"/>
              </a:gs>
              <a:gs pos="100000">
                <a:srgbClr val="C78D2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1328738" y="144463"/>
            <a:ext cx="626427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algn="ctr">
              <a:defRPr/>
            </a:pPr>
            <a:r>
              <a:rPr lang="en-US" sz="2000" b="1" dirty="0" smtClean="0">
                <a:solidFill>
                  <a:schemeClr val="bg1"/>
                </a:solidFill>
                <a:cs typeface="+mn-cs"/>
              </a:rPr>
              <a:t>Autonomous Flight Systems Laboratory</a:t>
            </a:r>
          </a:p>
          <a:p>
            <a:pPr algn="ctr">
              <a:defRPr/>
            </a:pPr>
            <a:endParaRPr lang="en-US" sz="700" b="1" dirty="0" smtClean="0">
              <a:solidFill>
                <a:schemeClr val="bg1"/>
              </a:solidFill>
              <a:cs typeface="+mn-cs"/>
            </a:endParaRPr>
          </a:p>
          <a:p>
            <a:pPr algn="ctr">
              <a:defRPr/>
            </a:pPr>
            <a:r>
              <a:rPr lang="en-US" sz="2000" b="1" dirty="0" smtClean="0">
                <a:solidFill>
                  <a:schemeClr val="bg1"/>
                </a:solidFill>
                <a:cs typeface="+mn-cs"/>
              </a:rPr>
              <a:t>Department of Aeronautics and Astronautics</a:t>
            </a:r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0" y="1295400"/>
            <a:ext cx="9144000" cy="152400"/>
          </a:xfrm>
          <a:prstGeom prst="rect">
            <a:avLst/>
          </a:prstGeom>
          <a:gradFill rotWithShape="1">
            <a:gsLst>
              <a:gs pos="0">
                <a:srgbClr val="181847"/>
              </a:gs>
              <a:gs pos="50000">
                <a:srgbClr val="333399"/>
              </a:gs>
              <a:gs pos="100000">
                <a:srgbClr val="18184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pic>
        <p:nvPicPr>
          <p:cNvPr id="9" name="Picture 34" descr="AFSL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71438"/>
            <a:ext cx="1268412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C:\Users\lum\Desktop\TEMP\UniversityArtPack\UniversityArtPack Folder\GIF\UW.Signature_stacked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115888"/>
            <a:ext cx="17049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8001000" cy="2209800"/>
          </a:xfrm>
        </p:spPr>
        <p:txBody>
          <a:bodyPr/>
          <a:lstStyle>
            <a:lvl1pPr>
              <a:defRPr sz="33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429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114800"/>
            <a:ext cx="7162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9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C6465-2841-4141-9B38-89196BD02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1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87313"/>
            <a:ext cx="2209800" cy="64658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87313"/>
            <a:ext cx="6477000" cy="64658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8BB4F-9AF5-4FBE-8220-C6393411E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6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268413" y="87313"/>
            <a:ext cx="76803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3AE82-6C59-44B0-914F-EC42BD180F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9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413" y="87313"/>
            <a:ext cx="76803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3638"/>
            <a:ext cx="4343400" cy="5389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7F816-DFB7-43C1-B8A4-E84249C71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80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413" y="87313"/>
            <a:ext cx="76803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163638"/>
            <a:ext cx="4343400" cy="5389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6B731-0C9E-4391-8284-CB924E64C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4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79AB66-B62E-413D-AB93-774D4930E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DF8F6-C4D9-4A2D-BDC7-8AA9BEBBA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7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3638"/>
            <a:ext cx="4343400" cy="5389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63638"/>
            <a:ext cx="4343400" cy="5389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3808E-DE98-4000-82C9-51C170EE0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16DF3-BE08-443E-8E15-312357A86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3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6EC70-BEDF-4A19-95EF-F73C6077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3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AE76C-AE32-48AB-BDEC-F3BE91E78D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53DDC-5A33-4C66-8DF0-A2401B68C8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9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F39EB-47A6-423B-BCE0-A5060474A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5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2"/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1">
            <a:gsLst>
              <a:gs pos="0">
                <a:srgbClr val="333399"/>
              </a:gs>
              <a:gs pos="50000">
                <a:srgbClr val="181847"/>
              </a:gs>
              <a:gs pos="100000">
                <a:srgbClr val="33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21"/>
          <p:cNvSpPr>
            <a:spLocks noChangeArrowheads="1"/>
          </p:cNvSpPr>
          <p:nvPr/>
        </p:nvSpPr>
        <p:spPr bwMode="auto">
          <a:xfrm>
            <a:off x="0" y="1123950"/>
            <a:ext cx="9144000" cy="5505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8" name="Rectangle 17"/>
          <p:cNvSpPr>
            <a:spLocks noChangeArrowheads="1"/>
          </p:cNvSpPr>
          <p:nvPr/>
        </p:nvSpPr>
        <p:spPr bwMode="auto">
          <a:xfrm>
            <a:off x="0" y="0"/>
            <a:ext cx="9144000" cy="931863"/>
          </a:xfrm>
          <a:prstGeom prst="rect">
            <a:avLst/>
          </a:prstGeom>
          <a:gradFill rotWithShape="1">
            <a:gsLst>
              <a:gs pos="0">
                <a:srgbClr val="598CE7"/>
              </a:gs>
              <a:gs pos="100000">
                <a:srgbClr val="2254D2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>
              <a:defRPr/>
            </a:pPr>
            <a:endParaRPr lang="en-US" altLang="en-US" smtClean="0">
              <a:latin typeface="Arial" charset="0"/>
            </a:endParaRP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629400"/>
            <a:ext cx="426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6294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2E35885-8C6F-4F3B-874C-AF0CF4604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268413" y="87313"/>
            <a:ext cx="7680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63638"/>
            <a:ext cx="8839200" cy="538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326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6294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November 10, 2014</a:t>
            </a:r>
            <a:endParaRPr lang="en-US"/>
          </a:p>
        </p:txBody>
      </p:sp>
      <p:sp>
        <p:nvSpPr>
          <p:cNvPr id="1034" name="Rectangle 19"/>
          <p:cNvSpPr>
            <a:spLocks noChangeArrowheads="1"/>
          </p:cNvSpPr>
          <p:nvPr/>
        </p:nvSpPr>
        <p:spPr bwMode="auto">
          <a:xfrm>
            <a:off x="0" y="931863"/>
            <a:ext cx="9144000" cy="192087"/>
          </a:xfrm>
          <a:prstGeom prst="rect">
            <a:avLst/>
          </a:prstGeom>
          <a:gradFill rotWithShape="1">
            <a:gsLst>
              <a:gs pos="0">
                <a:srgbClr val="C78D25"/>
              </a:gs>
              <a:gs pos="50000">
                <a:srgbClr val="EBD173"/>
              </a:gs>
              <a:gs pos="100000">
                <a:srgbClr val="C78D2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35" name="Text Box 23"/>
          <p:cNvSpPr txBox="1">
            <a:spLocks noChangeArrowheads="1"/>
          </p:cNvSpPr>
          <p:nvPr/>
        </p:nvSpPr>
        <p:spPr bwMode="auto">
          <a:xfrm>
            <a:off x="7231063" y="879475"/>
            <a:ext cx="21891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sz="1200" b="1" i="1" smtClean="0">
                <a:solidFill>
                  <a:srgbClr val="DBE7F1"/>
                </a:solidFill>
                <a:cs typeface="+mn-cs"/>
              </a:rPr>
              <a:t>Aeronautics &amp; Astronautics</a:t>
            </a:r>
          </a:p>
        </p:txBody>
      </p:sp>
      <p:sp>
        <p:nvSpPr>
          <p:cNvPr id="1036" name="Text Box 24"/>
          <p:cNvSpPr txBox="1">
            <a:spLocks noChangeArrowheads="1"/>
          </p:cNvSpPr>
          <p:nvPr/>
        </p:nvSpPr>
        <p:spPr bwMode="auto">
          <a:xfrm>
            <a:off x="-38100" y="874713"/>
            <a:ext cx="34194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sz="1200" b="1" i="1" smtClean="0">
                <a:solidFill>
                  <a:srgbClr val="DBE7F1"/>
                </a:solidFill>
                <a:cs typeface="+mn-cs"/>
              </a:rPr>
              <a:t>Autonomous Flight Systems Laboratory</a:t>
            </a:r>
          </a:p>
        </p:txBody>
      </p:sp>
      <p:pic>
        <p:nvPicPr>
          <p:cNvPr id="1037" name="Picture 25" descr="AFSL_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71438"/>
            <a:ext cx="107632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227" r:id="rId1"/>
    <p:sldLayoutId id="2147486214" r:id="rId2"/>
    <p:sldLayoutId id="2147486215" r:id="rId3"/>
    <p:sldLayoutId id="2147486216" r:id="rId4"/>
    <p:sldLayoutId id="2147486217" r:id="rId5"/>
    <p:sldLayoutId id="2147486218" r:id="rId6"/>
    <p:sldLayoutId id="2147486219" r:id="rId7"/>
    <p:sldLayoutId id="2147486220" r:id="rId8"/>
    <p:sldLayoutId id="2147486221" r:id="rId9"/>
    <p:sldLayoutId id="2147486222" r:id="rId10"/>
    <p:sldLayoutId id="2147486223" r:id="rId11"/>
    <p:sldLayoutId id="2147486224" r:id="rId12"/>
    <p:sldLayoutId id="2147486225" r:id="rId13"/>
    <p:sldLayoutId id="2147486226" r:id="rId1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file:///C:\dev\AFSL\UserStories\ExternalDemo_1410\pan_tilt_camera.wmv" TargetMode="External"/><Relationship Id="rId2" Type="http://schemas.microsoft.com/office/2007/relationships/media" Target="file:///C:\dev\AFSL\UserStories\ExternalDemo_1410\pan_tilt_camera.wmv" TargetMode="External"/><Relationship Id="rId1" Type="http://schemas.openxmlformats.org/officeDocument/2006/relationships/tags" Target="../tags/tag11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file:///C:\dev\AFSL\UserStories\ExternalDemo_1410\x_plane_simulator.wmv" TargetMode="External"/><Relationship Id="rId2" Type="http://schemas.microsoft.com/office/2007/relationships/media" Target="file:///C:\dev\AFSL\UserStories\ExternalDemo_1410\x_plane_simulator.wmv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5950" y="2528888"/>
            <a:ext cx="8104188" cy="2035175"/>
          </a:xfrm>
        </p:spPr>
        <p:txBody>
          <a:bodyPr/>
          <a:lstStyle/>
          <a:p>
            <a:pPr algn="ctr" eaLnBrk="1" hangingPunct="1"/>
            <a:r>
              <a:rPr lang="en-US" altLang="en-US" dirty="0" smtClean="0">
                <a:latin typeface="Arial" charset="0"/>
              </a:rPr>
              <a:t>The Autonomous Flight Systems Laboratory</a:t>
            </a:r>
            <a:br>
              <a:rPr lang="en-US" altLang="en-US" dirty="0" smtClean="0">
                <a:latin typeface="Arial" charset="0"/>
              </a:rPr>
            </a:br>
            <a:r>
              <a:rPr lang="en-US" altLang="en-US" dirty="0" smtClean="0">
                <a:latin typeface="Arial" charset="0"/>
              </a:rPr>
              <a:t>External Demo </a:t>
            </a:r>
            <a:br>
              <a:rPr lang="en-US" altLang="en-US" dirty="0" smtClean="0">
                <a:latin typeface="Arial" charset="0"/>
              </a:rPr>
            </a:br>
            <a:r>
              <a:rPr lang="en-US" altLang="en-US" dirty="0" smtClean="0">
                <a:latin typeface="Arial" charset="0"/>
              </a:rPr>
              <a:t>Sprint 1410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696913" y="5546725"/>
            <a:ext cx="7767637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 smtClean="0">
                <a:solidFill>
                  <a:srgbClr val="FFFFFF"/>
                </a:solidFill>
              </a:rPr>
              <a:t>November 10, </a:t>
            </a:r>
            <a:r>
              <a:rPr lang="en-US" altLang="en-US" sz="2000" b="1" dirty="0">
                <a:solidFill>
                  <a:srgbClr val="FFFFFF"/>
                </a:solidFill>
              </a:rPr>
              <a:t>2014</a:t>
            </a:r>
          </a:p>
        </p:txBody>
      </p:sp>
    </p:spTree>
  </p:cSld>
  <p:clrMapOvr>
    <a:masterClrMapping/>
  </p:clrMapOvr>
  <p:transition advTm="1922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APM 2.6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Telemetry Data</a:t>
            </a:r>
          </a:p>
          <a:p>
            <a:r>
              <a:rPr lang="en-US" dirty="0" smtClean="0"/>
              <a:t>Flight logging</a:t>
            </a:r>
          </a:p>
          <a:p>
            <a:r>
              <a:rPr lang="en-US" dirty="0" smtClean="0"/>
              <a:t>Manual / Semi-manual modes</a:t>
            </a:r>
          </a:p>
          <a:p>
            <a:pPr lvl="1"/>
            <a:r>
              <a:rPr lang="en-US" sz="2000" dirty="0" smtClean="0"/>
              <a:t>Pure RC mode</a:t>
            </a:r>
          </a:p>
          <a:p>
            <a:pPr lvl="1"/>
            <a:r>
              <a:rPr lang="en-US" sz="2000" dirty="0" smtClean="0"/>
              <a:t>Stabilized mode</a:t>
            </a:r>
          </a:p>
          <a:p>
            <a:pPr lvl="1"/>
            <a:r>
              <a:rPr lang="en-US" sz="2000" dirty="0" smtClean="0"/>
              <a:t>Fly-by-wire modes</a:t>
            </a:r>
          </a:p>
          <a:p>
            <a:r>
              <a:rPr lang="en-US" dirty="0" smtClean="0"/>
              <a:t>Autonomous Modes</a:t>
            </a:r>
          </a:p>
          <a:p>
            <a:pPr lvl="1"/>
            <a:r>
              <a:rPr lang="en-US" sz="2000" dirty="0" smtClean="0"/>
              <a:t>Take-off</a:t>
            </a:r>
          </a:p>
          <a:p>
            <a:pPr lvl="1"/>
            <a:r>
              <a:rPr lang="en-US" sz="2000" dirty="0" smtClean="0"/>
              <a:t>Waypoints</a:t>
            </a:r>
          </a:p>
          <a:p>
            <a:pPr lvl="1"/>
            <a:r>
              <a:rPr lang="en-US" sz="2000" dirty="0" smtClean="0"/>
              <a:t>Loiter</a:t>
            </a:r>
          </a:p>
          <a:p>
            <a:pPr lvl="1"/>
            <a:r>
              <a:rPr lang="en-US" sz="2000" dirty="0" smtClean="0"/>
              <a:t>Return-to-launch</a:t>
            </a:r>
          </a:p>
          <a:p>
            <a:pPr lvl="1"/>
            <a:r>
              <a:rPr lang="en-US" sz="2000" dirty="0" smtClean="0"/>
              <a:t>Landing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 &amp;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APM provides operator with all useful information in flight</a:t>
            </a:r>
          </a:p>
          <a:p>
            <a:r>
              <a:rPr lang="en-US" dirty="0" smtClean="0"/>
              <a:t>Flight data can be recorded through mission planner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University of Washington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BA7AFF-3A6D-460D-8563-05066718D362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7" r="63428" b="3919"/>
          <a:stretch/>
        </p:blipFill>
        <p:spPr bwMode="auto">
          <a:xfrm>
            <a:off x="3551222" y="2878040"/>
            <a:ext cx="2438400" cy="329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14" r="64332" b="4686"/>
          <a:stretch/>
        </p:blipFill>
        <p:spPr bwMode="auto">
          <a:xfrm>
            <a:off x="152400" y="3429000"/>
            <a:ext cx="339882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46" r="78812" b="4159"/>
          <a:stretch/>
        </p:blipFill>
        <p:spPr bwMode="auto">
          <a:xfrm>
            <a:off x="5989622" y="3599403"/>
            <a:ext cx="2583255" cy="254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55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Flight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Pure RC control: APM is completely passive</a:t>
            </a:r>
          </a:p>
          <a:p>
            <a:r>
              <a:rPr lang="en-US" dirty="0" smtClean="0"/>
              <a:t>Stabilize Mode: aircraft levels out when no controls are actively manipulated</a:t>
            </a:r>
          </a:p>
          <a:p>
            <a:r>
              <a:rPr lang="en-US" dirty="0" smtClean="0"/>
              <a:t>Fly-by-wire: aircraft holds orientation (bank &amp; pitch angles) after controls are released</a:t>
            </a:r>
            <a:endParaRPr lang="en-US" dirty="0"/>
          </a:p>
          <a:p>
            <a:r>
              <a:rPr lang="en-US" dirty="0" smtClean="0"/>
              <a:t>Shows telemetry even</a:t>
            </a:r>
          </a:p>
          <a:p>
            <a:pPr marL="457200" lvl="1" indent="0">
              <a:buNone/>
            </a:pPr>
            <a:r>
              <a:rPr lang="en-US" sz="2800" dirty="0" smtClean="0"/>
              <a:t>when passive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University of Washington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BA7AFF-3A6D-460D-8563-05066718D362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" b="3918"/>
          <a:stretch/>
        </p:blipFill>
        <p:spPr bwMode="auto">
          <a:xfrm>
            <a:off x="4495800" y="3810000"/>
            <a:ext cx="4457898" cy="269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515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Take-off (works better for aircraft with landing gear)</a:t>
            </a:r>
          </a:p>
          <a:p>
            <a:r>
              <a:rPr lang="en-US" dirty="0" smtClean="0"/>
              <a:t>Waypoints: aircraft will follow path of pre-set waypoints from mission planner software</a:t>
            </a:r>
          </a:p>
          <a:p>
            <a:r>
              <a:rPr lang="en-US" dirty="0" smtClean="0"/>
              <a:t>Loiter: aircraft will circle to hold position over a specified location</a:t>
            </a:r>
          </a:p>
          <a:p>
            <a:r>
              <a:rPr lang="en-US" dirty="0" smtClean="0"/>
              <a:t>Return-to-launch: aircraft returns to location of launch (functions as failsafe)</a:t>
            </a:r>
          </a:p>
          <a:p>
            <a:r>
              <a:rPr lang="en-US" dirty="0" smtClean="0"/>
              <a:t>Landing (works regardless of landing gear)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University of Washington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BA7AFF-3A6D-460D-8563-05066718D362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268413" y="87313"/>
            <a:ext cx="7875587" cy="762000"/>
          </a:xfrm>
        </p:spPr>
        <p:txBody>
          <a:bodyPr/>
          <a:lstStyle/>
          <a:p>
            <a:r>
              <a:rPr lang="en-US" altLang="en-US" sz="2800" dirty="0" smtClean="0"/>
              <a:t>321 – Pan/Tilt Gimbal System Creation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1463" y="1173163"/>
            <a:ext cx="8721725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>
                <a:latin typeface="Arial" charset="0"/>
              </a:rPr>
              <a:t>Development Champion: </a:t>
            </a:r>
            <a:r>
              <a:rPr lang="en-US" sz="2000" dirty="0" smtClean="0">
                <a:latin typeface="Arial" charset="0"/>
              </a:rPr>
              <a:t>Brendan Doyle Wade</a:t>
            </a:r>
            <a:endParaRPr lang="en-US" sz="2000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endParaRPr lang="en-US" sz="1200" dirty="0">
              <a:latin typeface="Arial" charset="0"/>
            </a:endParaRPr>
          </a:p>
          <a:p>
            <a:pPr>
              <a:defRPr/>
            </a:pPr>
            <a:r>
              <a:rPr lang="en-US" sz="2000" b="1" dirty="0"/>
              <a:t>Content</a:t>
            </a:r>
          </a:p>
          <a:p>
            <a:pPr>
              <a:defRPr/>
            </a:pPr>
            <a:r>
              <a:rPr lang="en-US" sz="2000" dirty="0"/>
              <a:t>As a project engineer, I would like to create a pan/tilt gimbal system for the UW UAS so that I can mount the camera on it and enable the camera to pan/tilt independently from the aircraft.</a:t>
            </a:r>
          </a:p>
          <a:p>
            <a:pPr>
              <a:defRPr/>
            </a:pPr>
            <a:endParaRPr lang="en-US" sz="2000" b="1" dirty="0"/>
          </a:p>
          <a:p>
            <a:pPr>
              <a:defRPr/>
            </a:pPr>
            <a:r>
              <a:rPr lang="en-US" sz="2000" b="1" dirty="0"/>
              <a:t>Definition of Done</a:t>
            </a:r>
          </a:p>
          <a:p>
            <a:pPr>
              <a:defRPr/>
            </a:pPr>
            <a:r>
              <a:rPr lang="en-US" sz="2000" dirty="0"/>
              <a:t>[x] Discuss with Chris Lum before starting project.</a:t>
            </a:r>
          </a:p>
          <a:p>
            <a:pPr>
              <a:defRPr/>
            </a:pPr>
            <a:r>
              <a:rPr lang="en-US" sz="2000" dirty="0"/>
              <a:t>[x] Research if an off-the-shelf component can be purchased which meets our needs.</a:t>
            </a:r>
          </a:p>
          <a:p>
            <a:pPr>
              <a:defRPr/>
            </a:pPr>
            <a:r>
              <a:rPr lang="en-US" sz="2000" dirty="0"/>
              <a:t>[x] Design a pan/tilt gimbal system that will allow the camera to pan/tilt independent of the aircraft body.</a:t>
            </a:r>
          </a:p>
          <a:p>
            <a:pPr>
              <a:defRPr/>
            </a:pPr>
            <a:r>
              <a:rPr lang="en-US" sz="2000" dirty="0"/>
              <a:t>[x] Manufacture this system.</a:t>
            </a:r>
          </a:p>
          <a:p>
            <a:pPr>
              <a:defRPr/>
            </a:pPr>
            <a:r>
              <a:rPr lang="en-US" sz="2000" dirty="0"/>
              <a:t>[x] Test system on lab bench (do not mount on aircraft). </a:t>
            </a:r>
          </a:p>
          <a:p>
            <a:pPr>
              <a:defRPr/>
            </a:pPr>
            <a:r>
              <a:rPr lang="en-US" sz="2000" dirty="0"/>
              <a:t>[x] Mount system on aircraft and test.</a:t>
            </a:r>
          </a:p>
          <a:p>
            <a:pPr>
              <a:defRPr/>
            </a:pPr>
            <a:r>
              <a:rPr lang="en-US" sz="2000" dirty="0"/>
              <a:t>[x] Demonstrate functionality of pan/tilt gimbal system to research group.</a:t>
            </a:r>
          </a:p>
          <a:p>
            <a:pPr>
              <a:defRPr/>
            </a:pPr>
            <a:r>
              <a:rPr lang="en-US" sz="2000" dirty="0"/>
              <a:t>[x] Check in all research, design, and usage documents into appropriate location in Perforce.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D48CEBB-C4DA-48FE-B69C-35859B2FED3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5383509"/>
      </p:ext>
    </p:extLst>
  </p:cSld>
  <p:clrMapOvr>
    <a:masterClrMapping/>
  </p:clrMapOvr>
  <p:transition advTm="58286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Overview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79AB66-B62E-413D-AB93-774D4930E62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an_tilt_camer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32951"/>
            <a:ext cx="9144000" cy="51394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472282"/>
      </p:ext>
    </p:extLst>
  </p:cSld>
  <p:clrMapOvr>
    <a:masterClrMapping/>
  </p:clrMapOvr>
  <p:transition advTm="58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268413" y="87313"/>
            <a:ext cx="7875587" cy="762000"/>
          </a:xfrm>
        </p:spPr>
        <p:txBody>
          <a:bodyPr/>
          <a:lstStyle/>
          <a:p>
            <a:r>
              <a:rPr lang="en-US" altLang="en-US" smtClean="0"/>
              <a:t>Not Demoable Accepted User Stories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0BC7E2-70D0-4DC2-87A2-603BF2D66D7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94032"/>
              </p:ext>
            </p:extLst>
          </p:nvPr>
        </p:nvGraphicFramePr>
        <p:xfrm>
          <a:off x="473809" y="1587641"/>
          <a:ext cx="7826131" cy="16357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95801"/>
                <a:gridCol w="652255"/>
                <a:gridCol w="1678075"/>
              </a:tblGrid>
              <a:tr h="36891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295 – Error Propagation Bug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Kevin Ueunten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2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296 – IEEE Aerospace Conference Paper </a:t>
                      </a:r>
                      <a:r>
                        <a:rPr lang="en-US" sz="1600" u="none" strike="noStrike" dirty="0" err="1">
                          <a:effectLst/>
                        </a:rPr>
                        <a:t>Writeup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XL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Kevin Ueunten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2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298 – Master’s Thesis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XL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Kevin Ueunten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2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391 – IEEE Paper Review and Write Introduction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 Creigh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2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392 – IEEE Paper Review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Keisuke Tsujita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2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459 – UW-TV Interviews and Filming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Christopher Lum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71463" y="1173164"/>
            <a:ext cx="8721725" cy="5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 smtClean="0">
                <a:latin typeface="Arial" charset="0"/>
              </a:rPr>
              <a:t>JCATI Collision Awareness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46075" y="3416561"/>
            <a:ext cx="8721725" cy="5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 smtClean="0">
                <a:latin typeface="Arial" charset="0"/>
              </a:rPr>
              <a:t>General AFSL Lab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68840"/>
              </p:ext>
            </p:extLst>
          </p:nvPr>
        </p:nvGraphicFramePr>
        <p:xfrm>
          <a:off x="500098" y="3991812"/>
          <a:ext cx="7341926" cy="1520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443"/>
                <a:gridCol w="964853"/>
                <a:gridCol w="191463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381 – UW Engineering Societies Fair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XS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Christopher Lum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397 – </a:t>
                      </a:r>
                      <a:r>
                        <a:rPr lang="en-US" sz="1600" u="none" strike="noStrike" dirty="0" err="1">
                          <a:effectLst/>
                        </a:rPr>
                        <a:t>LaTeX</a:t>
                      </a:r>
                      <a:r>
                        <a:rPr lang="en-US" sz="1600" u="none" strike="noStrike" dirty="0">
                          <a:effectLst/>
                        </a:rPr>
                        <a:t> Environment Setup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Brian Chang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410 – Tabulate UW Course Evaluation Data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Dana Fraij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433 – Piper J-3 Training RC Aircraft Setup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Mason Steinbrueck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434 – Aircraft Storage and Display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XS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Christopher Lum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452 – Developer WebEx Account Setup (Copy)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XS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Hao Ruan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46075" y="1949380"/>
            <a:ext cx="8265362" cy="522515"/>
          </a:xfrm>
          <a:prstGeom prst="roundRect">
            <a:avLst/>
          </a:prstGeom>
          <a:solidFill>
            <a:srgbClr val="00FF00">
              <a:alpha val="30196"/>
            </a:srgbClr>
          </a:solidFill>
          <a:ln w="190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46075" y="2955585"/>
            <a:ext cx="8265362" cy="360372"/>
          </a:xfrm>
          <a:prstGeom prst="roundRect">
            <a:avLst/>
          </a:prstGeom>
          <a:solidFill>
            <a:srgbClr val="00FF00">
              <a:alpha val="30196"/>
            </a:srgbClr>
          </a:solidFill>
          <a:ln w="190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2575993"/>
      </p:ext>
    </p:extLst>
  </p:cSld>
  <p:clrMapOvr>
    <a:masterClrMapping/>
  </p:clrMapOvr>
  <p:transition advTm="58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268413" y="87313"/>
            <a:ext cx="7875587" cy="762000"/>
          </a:xfrm>
        </p:spPr>
        <p:txBody>
          <a:bodyPr/>
          <a:lstStyle/>
          <a:p>
            <a:r>
              <a:rPr lang="en-US" altLang="en-US" smtClean="0"/>
              <a:t>Not Demoable Accepted User Stories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0BC7E2-70D0-4DC2-87A2-603BF2D66D7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13658"/>
              </p:ext>
            </p:extLst>
          </p:nvPr>
        </p:nvGraphicFramePr>
        <p:xfrm>
          <a:off x="321547" y="1720888"/>
          <a:ext cx="8420519" cy="28975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85730"/>
                <a:gridCol w="494055"/>
                <a:gridCol w="2340734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311 – Simple Camera System Documentation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Keisuke Tsujita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314 – Simple Camera System Familiarization (Advanced)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Keisuke Tsujita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324 – Aircraft Flight Testing Preparation and Legalities (RC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Config</a:t>
                      </a:r>
                      <a:r>
                        <a:rPr lang="en-US" sz="1400" u="none" strike="noStrike" dirty="0" smtClean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Melanie Clark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326 – Laboratory Setup (Part 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Christopher Lum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334 – Laboratory Safety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Aleksandr Tereshchenkov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335 – Coordinate with Earth and Space Sciences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Christopher Lum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337 – Sprint 1410 Administration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Christopher Lum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384 – APM Firmware Preparation/Installation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Alec Bueing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403 – UW UAS Wind Tunnel Test Feasibility Study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Aleksandr Tereshchenkov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414 – Backup Airframe Procurement and Construction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Justin Yantus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416– UW UAS Systems Audit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Brendan Doyle Wade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418 – Backup Airframe Procurement and Construction (Position 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Maxine Tan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425 – APM Data Logging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Justin Taft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11137" y="1215976"/>
            <a:ext cx="8721725" cy="5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 smtClean="0">
                <a:latin typeface="Arial" charset="0"/>
              </a:rPr>
              <a:t>Flight Operations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390390"/>
              </p:ext>
            </p:extLst>
          </p:nvPr>
        </p:nvGraphicFramePr>
        <p:xfrm>
          <a:off x="393421" y="5182680"/>
          <a:ext cx="7846226" cy="11502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9836"/>
                <a:gridCol w="864158"/>
                <a:gridCol w="2542232"/>
              </a:tblGrid>
              <a:tr h="390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330 – Visual Anchoring: System Architecture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Christopher Lum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5843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395 – Visual Anchoring Literature Review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Henry Qin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5843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402 – Visual Anchoring Literature Review (copy)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Ryan Valach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5843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431 – Visual Anchoring Literature Review (copy)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Ben Landes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11136" y="4664236"/>
            <a:ext cx="8721725" cy="5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 smtClean="0">
                <a:latin typeface="Arial" charset="0"/>
              </a:rPr>
              <a:t>Visual Anchoring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11136" y="2087551"/>
            <a:ext cx="8265362" cy="364247"/>
          </a:xfrm>
          <a:prstGeom prst="roundRect">
            <a:avLst/>
          </a:prstGeom>
          <a:solidFill>
            <a:srgbClr val="00FF00">
              <a:alpha val="30196"/>
            </a:srgbClr>
          </a:solidFill>
          <a:ln w="190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1136" y="2767247"/>
            <a:ext cx="8265362" cy="364247"/>
          </a:xfrm>
          <a:prstGeom prst="roundRect">
            <a:avLst/>
          </a:prstGeom>
          <a:solidFill>
            <a:srgbClr val="00FF00">
              <a:alpha val="30196"/>
            </a:srgbClr>
          </a:solidFill>
          <a:ln w="190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5079091"/>
      </p:ext>
    </p:extLst>
  </p:cSld>
  <p:clrMapOvr>
    <a:masterClrMapping/>
  </p:clrMapOvr>
  <p:transition advTm="58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Next Steps (Sprint 1411 Plans)</a:t>
            </a:r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271463" y="1173163"/>
            <a:ext cx="8294468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cs typeface="Arial" charset="0"/>
              </a:rPr>
              <a:t>Flight testing of visual anchoring aircraft.</a:t>
            </a:r>
          </a:p>
          <a:p>
            <a:pPr lvl="1" eaLnBrk="1" hangingPunct="1">
              <a:defRPr/>
            </a:pPr>
            <a:endParaRPr lang="en-US" altLang="en-US" sz="1600" dirty="0" smtClean="0">
              <a:cs typeface="Arial" charset="0"/>
            </a:endParaRPr>
          </a:p>
          <a:p>
            <a:pPr eaLnBrk="1" hangingPunct="1">
              <a:defRPr/>
            </a:pPr>
            <a:r>
              <a:rPr lang="en-US" altLang="en-US" sz="2000" dirty="0" smtClean="0">
                <a:cs typeface="Arial" charset="0"/>
              </a:rPr>
              <a:t>Trim and linearize system about orbit trajectory.</a:t>
            </a:r>
          </a:p>
          <a:p>
            <a:pPr eaLnBrk="1" hangingPunct="1">
              <a:defRPr/>
            </a:pPr>
            <a:endParaRPr lang="en-US" altLang="en-US" sz="2000" dirty="0"/>
          </a:p>
          <a:p>
            <a:pPr eaLnBrk="1" hangingPunct="1">
              <a:defRPr/>
            </a:pPr>
            <a:r>
              <a:rPr lang="en-US" altLang="en-US" sz="2000" dirty="0" smtClean="0">
                <a:cs typeface="Arial" charset="0"/>
              </a:rPr>
              <a:t>Development prototype orbit controller</a:t>
            </a:r>
          </a:p>
          <a:p>
            <a:pPr eaLnBrk="1" hangingPunct="1">
              <a:defRPr/>
            </a:pPr>
            <a:endParaRPr lang="en-US" altLang="en-US" sz="2000" dirty="0"/>
          </a:p>
          <a:p>
            <a:pPr eaLnBrk="1" hangingPunct="1">
              <a:defRPr/>
            </a:pPr>
            <a:r>
              <a:rPr lang="en-US" altLang="en-US" sz="2000" dirty="0" smtClean="0">
                <a:cs typeface="Arial" charset="0"/>
              </a:rPr>
              <a:t>Investigation of computer vision and image processing SDKs.</a:t>
            </a:r>
          </a:p>
          <a:p>
            <a:pPr eaLnBrk="1" hangingPunct="1">
              <a:defRPr/>
            </a:pPr>
            <a:endParaRPr lang="en-US" altLang="en-US" sz="2000" dirty="0" smtClean="0">
              <a:cs typeface="Arial" charset="0"/>
            </a:endParaRPr>
          </a:p>
          <a:p>
            <a:pPr eaLnBrk="1" hangingPunct="1">
              <a:defRPr/>
            </a:pPr>
            <a:r>
              <a:rPr lang="en-US" altLang="en-US" sz="2000" dirty="0" smtClean="0"/>
              <a:t>Discuss with Dr. Rolf Rysdyk about orbit controller architecture.</a:t>
            </a:r>
            <a:endParaRPr lang="en-US" altLang="en-US" sz="2000" dirty="0" smtClean="0">
              <a:cs typeface="Arial" charset="0"/>
            </a:endParaRPr>
          </a:p>
          <a:p>
            <a:pPr eaLnBrk="1" hangingPunct="1">
              <a:defRPr/>
            </a:pPr>
            <a:endParaRPr lang="en-US" altLang="en-US" sz="2000" dirty="0" smtClean="0">
              <a:cs typeface="Arial" charset="0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en-US" sz="2000" dirty="0" smtClean="0">
              <a:cs typeface="Arial" charset="0"/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6E06173-4C36-42EE-AFA6-7AC54DFDEFF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66824" y="4994220"/>
            <a:ext cx="6500813" cy="1200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200" dirty="0">
                <a:latin typeface="+mn-lt"/>
                <a:cs typeface="Arial" charset="0"/>
              </a:rPr>
              <a:t>QUESTIONS?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933434"/>
      </p:ext>
    </p:extLst>
  </p:cSld>
  <p:clrMapOvr>
    <a:masterClrMapping/>
  </p:clrMapOvr>
  <p:transition advTm="58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Team Introduction</a:t>
            </a:r>
          </a:p>
        </p:txBody>
      </p:sp>
      <p:pic>
        <p:nvPicPr>
          <p:cNvPr id="819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r="11545" b="11404"/>
          <a:stretch>
            <a:fillRect/>
          </a:stretch>
        </p:blipFill>
        <p:spPr bwMode="auto">
          <a:xfrm>
            <a:off x="4508500" y="3157538"/>
            <a:ext cx="1189038" cy="145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25413" y="2771775"/>
            <a:ext cx="1292226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>
                <a:latin typeface="+mj-lt"/>
              </a:rPr>
              <a:t>Christopher Lum</a:t>
            </a:r>
          </a:p>
          <a:p>
            <a:pPr algn="ctr">
              <a:defRPr/>
            </a:pPr>
            <a:r>
              <a:rPr lang="en-US" sz="1000" dirty="0">
                <a:latin typeface="+mj-lt"/>
              </a:rPr>
              <a:t>Research Scientist</a:t>
            </a:r>
          </a:p>
        </p:txBody>
      </p:sp>
      <p:pic>
        <p:nvPicPr>
          <p:cNvPr id="819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25621" r="25774" b="22336"/>
          <a:stretch>
            <a:fillRect/>
          </a:stretch>
        </p:blipFill>
        <p:spPr bwMode="auto">
          <a:xfrm>
            <a:off x="1147763" y="1157288"/>
            <a:ext cx="1201737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r="18344"/>
          <a:stretch>
            <a:fillRect/>
          </a:stretch>
        </p:blipFill>
        <p:spPr bwMode="auto">
          <a:xfrm>
            <a:off x="6859588" y="1157288"/>
            <a:ext cx="1189037" cy="159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63625" y="2771775"/>
            <a:ext cx="13096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>
                <a:latin typeface="+mj-lt"/>
              </a:rPr>
              <a:t>Lt. Kevin </a:t>
            </a:r>
            <a:r>
              <a:rPr lang="en-US" sz="1000" dirty="0" err="1">
                <a:latin typeface="+mj-lt"/>
              </a:rPr>
              <a:t>Ueunten</a:t>
            </a:r>
            <a:endParaRPr lang="en-US" sz="1000" dirty="0">
              <a:latin typeface="+mj-lt"/>
            </a:endParaRPr>
          </a:p>
          <a:p>
            <a:pPr algn="ctr">
              <a:defRPr/>
            </a:pPr>
            <a:r>
              <a:rPr lang="en-US" sz="1000" dirty="0">
                <a:latin typeface="+mj-lt"/>
              </a:rPr>
              <a:t>Masters Student</a:t>
            </a:r>
          </a:p>
        </p:txBody>
      </p:sp>
      <p:pic>
        <p:nvPicPr>
          <p:cNvPr id="8206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6" r="20856" b="46916"/>
          <a:stretch>
            <a:fillRect/>
          </a:stretch>
        </p:blipFill>
        <p:spPr bwMode="auto">
          <a:xfrm>
            <a:off x="3354388" y="3157538"/>
            <a:ext cx="1154112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379788" y="4632325"/>
            <a:ext cx="99853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>
                <a:latin typeface="+mj-lt"/>
              </a:rPr>
              <a:t>Al Creigh</a:t>
            </a:r>
          </a:p>
          <a:p>
            <a:pPr algn="ctr">
              <a:defRPr/>
            </a:pPr>
            <a:r>
              <a:rPr lang="en-US" sz="1000" dirty="0">
                <a:latin typeface="+mj-lt"/>
              </a:rPr>
              <a:t>Junior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32313" y="4632325"/>
            <a:ext cx="9969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>
                <a:latin typeface="+mj-lt"/>
              </a:rPr>
              <a:t>Daniel Ablog</a:t>
            </a:r>
          </a:p>
          <a:p>
            <a:pPr algn="ctr">
              <a:defRPr/>
            </a:pPr>
            <a:r>
              <a:rPr lang="en-US" sz="1000" dirty="0">
                <a:latin typeface="+mj-lt"/>
              </a:rPr>
              <a:t>Junior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80225" y="2797175"/>
            <a:ext cx="102393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>
                <a:latin typeface="+mj-lt"/>
              </a:rPr>
              <a:t>Noel Kimber</a:t>
            </a:r>
          </a:p>
          <a:p>
            <a:pPr algn="ctr">
              <a:defRPr/>
            </a:pPr>
            <a:r>
              <a:rPr lang="en-US" sz="1000" dirty="0">
                <a:latin typeface="+mj-lt"/>
              </a:rPr>
              <a:t>Senior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34946" y="6269038"/>
            <a:ext cx="8763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>
                <a:latin typeface="+mj-lt"/>
              </a:rPr>
              <a:t>Henry Qin</a:t>
            </a:r>
          </a:p>
          <a:p>
            <a:pPr algn="ctr">
              <a:defRPr/>
            </a:pPr>
            <a:r>
              <a:rPr lang="en-US" sz="1000" dirty="0">
                <a:latin typeface="+mj-lt"/>
              </a:rPr>
              <a:t>Sophomore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46738" y="4632325"/>
            <a:ext cx="12684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>
                <a:latin typeface="+mj-lt"/>
              </a:rPr>
              <a:t>Keisuke </a:t>
            </a:r>
            <a:r>
              <a:rPr lang="en-US" sz="1000" dirty="0" err="1">
                <a:latin typeface="+mj-lt"/>
              </a:rPr>
              <a:t>Tsujita</a:t>
            </a:r>
            <a:endParaRPr lang="en-US" sz="1000" dirty="0">
              <a:latin typeface="+mj-lt"/>
            </a:endParaRPr>
          </a:p>
          <a:p>
            <a:pPr algn="ctr">
              <a:defRPr/>
            </a:pPr>
            <a:r>
              <a:rPr lang="en-US" sz="1000" dirty="0">
                <a:latin typeface="+mj-lt"/>
              </a:rPr>
              <a:t>Junior</a:t>
            </a:r>
          </a:p>
        </p:txBody>
      </p:sp>
      <p:pic>
        <p:nvPicPr>
          <p:cNvPr id="8214" name="Picture 2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2" t="20909" r="26541" b="44565"/>
          <a:stretch>
            <a:fillRect/>
          </a:stretch>
        </p:blipFill>
        <p:spPr bwMode="auto">
          <a:xfrm>
            <a:off x="1677796" y="4983163"/>
            <a:ext cx="1150937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5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t="20464" r="26573" b="44157"/>
          <a:stretch>
            <a:fillRect/>
          </a:stretch>
        </p:blipFill>
        <p:spPr bwMode="auto">
          <a:xfrm>
            <a:off x="5708650" y="3157538"/>
            <a:ext cx="1182688" cy="145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7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9711" r="15611" b="21101"/>
          <a:stretch>
            <a:fillRect/>
          </a:stretch>
        </p:blipFill>
        <p:spPr bwMode="auto">
          <a:xfrm>
            <a:off x="8013700" y="3157538"/>
            <a:ext cx="1050925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991475" y="2722563"/>
            <a:ext cx="99853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>
                <a:latin typeface="+mj-lt"/>
              </a:rPr>
              <a:t>Dai Tsukada</a:t>
            </a:r>
          </a:p>
          <a:p>
            <a:pPr algn="ctr">
              <a:defRPr/>
            </a:pPr>
            <a:r>
              <a:rPr lang="en-US" sz="1000" dirty="0">
                <a:latin typeface="+mj-lt"/>
              </a:rPr>
              <a:t>Senior</a:t>
            </a:r>
          </a:p>
        </p:txBody>
      </p:sp>
      <p:pic>
        <p:nvPicPr>
          <p:cNvPr id="8220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9" t="3671" r="19879" b="26575"/>
          <a:stretch>
            <a:fillRect/>
          </a:stretch>
        </p:blipFill>
        <p:spPr bwMode="auto">
          <a:xfrm>
            <a:off x="8056563" y="1157288"/>
            <a:ext cx="1047750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34" descr="D:\lum\html\development_files\development_files_website_professional\lum_portrait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1157288"/>
            <a:ext cx="10985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8043863" y="4632325"/>
            <a:ext cx="99853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>
                <a:latin typeface="+mj-lt"/>
              </a:rPr>
              <a:t>Brian Chang</a:t>
            </a:r>
          </a:p>
          <a:p>
            <a:pPr algn="ctr">
              <a:defRPr/>
            </a:pPr>
            <a:r>
              <a:rPr lang="en-US" sz="1000" dirty="0">
                <a:latin typeface="+mj-lt"/>
              </a:rPr>
              <a:t>Junior</a:t>
            </a:r>
          </a:p>
        </p:txBody>
      </p:sp>
      <p:sp>
        <p:nvSpPr>
          <p:cNvPr id="43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8228" name="Footer Placeholder 3"/>
          <p:cNvSpPr txBox="1">
            <a:spLocks/>
          </p:cNvSpPr>
          <p:nvPr/>
        </p:nvSpPr>
        <p:spPr bwMode="auto">
          <a:xfrm>
            <a:off x="2438400" y="6629400"/>
            <a:ext cx="426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1">
                <a:solidFill>
                  <a:schemeClr val="bg1"/>
                </a:solidFill>
              </a:rPr>
              <a:t>University of Washington</a:t>
            </a:r>
          </a:p>
        </p:txBody>
      </p:sp>
      <p:sp>
        <p:nvSpPr>
          <p:cNvPr id="8229" name="Slide Number Placeholder 4"/>
          <p:cNvSpPr txBox="1">
            <a:spLocks/>
          </p:cNvSpPr>
          <p:nvPr/>
        </p:nvSpPr>
        <p:spPr bwMode="auto">
          <a:xfrm>
            <a:off x="6934200" y="6629400"/>
            <a:ext cx="2133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398D56F-BC22-4255-9671-3F1231EC4D0A}" type="slidenum">
              <a:rPr lang="en-US" altLang="en-US" sz="1200">
                <a:solidFill>
                  <a:schemeClr val="bg1"/>
                </a:solidFill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8234" name="TextBox 40"/>
          <p:cNvSpPr txBox="1">
            <a:spLocks noChangeArrowheads="1"/>
          </p:cNvSpPr>
          <p:nvPr/>
        </p:nvSpPr>
        <p:spPr bwMode="auto">
          <a:xfrm>
            <a:off x="3843146" y="6267450"/>
            <a:ext cx="106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/>
              <a:t>Justin Yantus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/>
              <a:t>Sophomore</a:t>
            </a:r>
          </a:p>
        </p:txBody>
      </p:sp>
      <p:pic>
        <p:nvPicPr>
          <p:cNvPr id="8235" name="Picture 4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r="6946"/>
          <a:stretch>
            <a:fillRect/>
          </a:stretch>
        </p:blipFill>
        <p:spPr bwMode="auto">
          <a:xfrm>
            <a:off x="3947921" y="4967288"/>
            <a:ext cx="957262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9004FE0-DFB1-4E29-9AF3-69391FC505A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6" name="TextBox 40"/>
          <p:cNvSpPr txBox="1">
            <a:spLocks noChangeArrowheads="1"/>
          </p:cNvSpPr>
          <p:nvPr/>
        </p:nvSpPr>
        <p:spPr bwMode="auto">
          <a:xfrm>
            <a:off x="-79026" y="6260329"/>
            <a:ext cx="17493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 smtClean="0">
                <a:solidFill>
                  <a:srgbClr val="FF0000"/>
                </a:solidFill>
              </a:rPr>
              <a:t>Aleksandr Tereshchenkov</a:t>
            </a:r>
            <a:endParaRPr lang="en-US" altLang="en-US" sz="1000" dirty="0">
              <a:solidFill>
                <a:srgbClr val="FF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 smtClean="0">
                <a:solidFill>
                  <a:srgbClr val="FF0000"/>
                </a:solidFill>
              </a:rPr>
              <a:t>Junior</a:t>
            </a:r>
            <a:endParaRPr lang="en-US" altLang="en-US" sz="1000" dirty="0">
              <a:solidFill>
                <a:srgbClr val="FF0000"/>
              </a:solidFill>
            </a:endParaRPr>
          </a:p>
        </p:txBody>
      </p:sp>
      <p:sp>
        <p:nvSpPr>
          <p:cNvPr id="47" name="TextBox 40"/>
          <p:cNvSpPr txBox="1">
            <a:spLocks noChangeArrowheads="1"/>
          </p:cNvSpPr>
          <p:nvPr/>
        </p:nvSpPr>
        <p:spPr bwMode="auto">
          <a:xfrm>
            <a:off x="4996403" y="6246768"/>
            <a:ext cx="1060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 smtClean="0">
                <a:solidFill>
                  <a:srgbClr val="FF0000"/>
                </a:solidFill>
              </a:rPr>
              <a:t>Ryan </a:t>
            </a:r>
            <a:r>
              <a:rPr lang="en-US" altLang="en-US" sz="1000" dirty="0" err="1" smtClean="0">
                <a:solidFill>
                  <a:srgbClr val="FF0000"/>
                </a:solidFill>
              </a:rPr>
              <a:t>Valach</a:t>
            </a:r>
            <a:endParaRPr lang="en-US" altLang="en-US" sz="1000" dirty="0" smtClean="0">
              <a:solidFill>
                <a:srgbClr val="FF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 smtClean="0">
                <a:solidFill>
                  <a:srgbClr val="FF0000"/>
                </a:solidFill>
              </a:rPr>
              <a:t>Sophomore</a:t>
            </a:r>
            <a:endParaRPr lang="en-US" altLang="en-US" sz="10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53" y="5001612"/>
            <a:ext cx="999165" cy="131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20" y="4985573"/>
            <a:ext cx="947329" cy="133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58286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Team Introduction</a:t>
            </a:r>
          </a:p>
        </p:txBody>
      </p:sp>
      <p:sp>
        <p:nvSpPr>
          <p:cNvPr id="43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8228" name="Footer Placeholder 3"/>
          <p:cNvSpPr txBox="1">
            <a:spLocks/>
          </p:cNvSpPr>
          <p:nvPr/>
        </p:nvSpPr>
        <p:spPr bwMode="auto">
          <a:xfrm>
            <a:off x="2438400" y="6629400"/>
            <a:ext cx="426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1">
                <a:solidFill>
                  <a:schemeClr val="bg1"/>
                </a:solidFill>
              </a:rPr>
              <a:t>University of Washington</a:t>
            </a:r>
          </a:p>
        </p:txBody>
      </p:sp>
      <p:sp>
        <p:nvSpPr>
          <p:cNvPr id="8229" name="Slide Number Placeholder 4"/>
          <p:cNvSpPr txBox="1">
            <a:spLocks/>
          </p:cNvSpPr>
          <p:nvPr/>
        </p:nvSpPr>
        <p:spPr bwMode="auto">
          <a:xfrm>
            <a:off x="6934200" y="6629400"/>
            <a:ext cx="2133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398D56F-BC22-4255-9671-3F1231EC4D0A}" type="slidenum">
              <a:rPr lang="en-US" altLang="en-US" sz="1200">
                <a:solidFill>
                  <a:schemeClr val="bg1"/>
                </a:solidFill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9004FE0-DFB1-4E29-9AF3-69391FC505A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4" name="Rectangle 3"/>
          <p:cNvSpPr>
            <a:spLocks noChangeArrowheads="1"/>
          </p:cNvSpPr>
          <p:nvPr/>
        </p:nvSpPr>
        <p:spPr bwMode="auto">
          <a:xfrm>
            <a:off x="271463" y="1173163"/>
            <a:ext cx="8721725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 smtClean="0">
                <a:latin typeface="Arial" charset="0"/>
              </a:rPr>
              <a:t>33 developers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 smtClean="0">
                <a:latin typeface="Arial" charset="0"/>
              </a:rPr>
              <a:t>1 research scientist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 smtClean="0">
                <a:latin typeface="Arial" charset="0"/>
              </a:rPr>
              <a:t>7 graduate students (unsupported)</a:t>
            </a:r>
            <a:endParaRPr lang="en-US" sz="2000" dirty="0">
              <a:latin typeface="Arial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 smtClean="0">
                <a:latin typeface="Arial" charset="0"/>
              </a:rPr>
              <a:t>25 undergraduates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 smtClean="0">
                <a:latin typeface="Arial" charset="0"/>
              </a:rPr>
              <a:t>Wide range of disciplines (AA, EE, ME, applied physics, etc.)</a:t>
            </a:r>
          </a:p>
          <a:p>
            <a:pPr marL="1257300" lvl="2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endParaRPr lang="en-US" sz="2000" dirty="0" smtClean="0">
              <a:latin typeface="Arial" charset="0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240137"/>
              </p:ext>
            </p:extLst>
          </p:nvPr>
        </p:nvGraphicFramePr>
        <p:xfrm>
          <a:off x="887342" y="3067050"/>
          <a:ext cx="7610475" cy="356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01002298"/>
      </p:ext>
    </p:extLst>
  </p:cSld>
  <p:clrMapOvr>
    <a:masterClrMapping/>
  </p:clrMapOvr>
  <p:transition advTm="58286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User Story Overview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913630"/>
              </p:ext>
            </p:extLst>
          </p:nvPr>
        </p:nvGraphicFramePr>
        <p:xfrm>
          <a:off x="387350" y="1300163"/>
          <a:ext cx="8229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ICOMC2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CAPlugin</a:t>
                      </a:r>
                      <a:r>
                        <a:rPr lang="en-US" baseline="0" dirty="0" smtClean="0"/>
                        <a:t> Team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22729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Committed Stories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Stretch Stories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7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Stories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Story 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Stories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Story Points</a:t>
                      </a:r>
                      <a:endParaRPr lang="en-US" dirty="0"/>
                    </a:p>
                  </a:txBody>
                  <a:tcPr/>
                </a:tc>
              </a:tr>
              <a:tr h="2958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Accepted Status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958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Descoped Status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</a:tr>
              <a:tr h="2958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Impeded Status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95835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Total: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236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</a:t>
                      </a:r>
                      <a:endParaRPr lang="en-US" sz="16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C1933E-D117-4694-AAA4-4BE8DCAC099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96850" y="4640244"/>
            <a:ext cx="8870950" cy="1469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dirty="0" smtClean="0"/>
              <a:t>Did not record number of </a:t>
            </a:r>
            <a:r>
              <a:rPr lang="en-US" altLang="en-US" sz="2000" dirty="0" err="1" smtClean="0"/>
              <a:t>descoped</a:t>
            </a:r>
            <a:r>
              <a:rPr lang="en-US" altLang="en-US" sz="2000" dirty="0" smtClean="0"/>
              <a:t> stories but we obtained the point values.</a:t>
            </a:r>
          </a:p>
          <a:p>
            <a:pPr eaLnBrk="1" hangingPunct="1"/>
            <a:r>
              <a:rPr lang="en-US" altLang="en-US" sz="2000" dirty="0" smtClean="0"/>
              <a:t>Large number of these are training user stories as new students become familiar with procedures and policies.</a:t>
            </a:r>
            <a:endParaRPr lang="en-US" altLang="en-US" sz="2000" dirty="0"/>
          </a:p>
          <a:p>
            <a:pPr eaLnBrk="1" hangingPunct="1"/>
            <a:endParaRPr lang="en-US" altLang="en-US" sz="2000" dirty="0"/>
          </a:p>
        </p:txBody>
      </p:sp>
    </p:spTree>
    <p:custDataLst>
      <p:tags r:id="rId1"/>
    </p:custDataLst>
  </p:cSld>
  <p:clrMapOvr>
    <a:masterClrMapping/>
  </p:clrMapOvr>
  <p:transition advTm="58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User Story Progression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C8BDB1-575E-4851-B939-964AA598584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04775" y="5353678"/>
            <a:ext cx="8870950" cy="110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dirty="0" smtClean="0"/>
              <a:t>Average of 4 points accepted per developer (20 </a:t>
            </a:r>
            <a:r>
              <a:rPr lang="en-US" altLang="en-US" sz="2000" dirty="0" err="1" smtClean="0"/>
              <a:t>hr</a:t>
            </a:r>
            <a:r>
              <a:rPr lang="en-US" altLang="en-US" sz="2000" dirty="0" smtClean="0"/>
              <a:t>/week).</a:t>
            </a:r>
          </a:p>
          <a:p>
            <a:pPr eaLnBrk="1" hangingPunct="1"/>
            <a:r>
              <a:rPr lang="en-US" altLang="en-US" sz="2000" dirty="0" smtClean="0"/>
              <a:t>Average of 2.5 points </a:t>
            </a:r>
            <a:r>
              <a:rPr lang="en-US" altLang="en-US" sz="2000" dirty="0" err="1" smtClean="0"/>
              <a:t>descoped</a:t>
            </a:r>
            <a:r>
              <a:rPr lang="en-US" altLang="en-US" sz="2000" dirty="0" smtClean="0"/>
              <a:t> per developer (~ 60% too ambitious)</a:t>
            </a:r>
          </a:p>
          <a:p>
            <a:pPr eaLnBrk="1" hangingPunct="1"/>
            <a:r>
              <a:rPr lang="en-US" altLang="en-US" sz="2000" dirty="0" smtClean="0"/>
              <a:t>Historically this is fairly high in terms of productivity.</a:t>
            </a:r>
          </a:p>
          <a:p>
            <a:pPr eaLnBrk="1" hangingPunct="1"/>
            <a:endParaRPr lang="en-US" altLang="en-US" sz="2000" dirty="0" smtClean="0"/>
          </a:p>
          <a:p>
            <a:pPr eaLnBrk="1" hangingPunct="1"/>
            <a:endParaRPr lang="en-US" altLang="en-US" sz="20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038750"/>
              </p:ext>
            </p:extLst>
          </p:nvPr>
        </p:nvGraphicFramePr>
        <p:xfrm>
          <a:off x="104775" y="1245890"/>
          <a:ext cx="8963025" cy="4190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</p:cSld>
  <p:clrMapOvr>
    <a:masterClrMapping/>
  </p:clrMapOvr>
  <p:transition advTm="58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268413" y="87313"/>
            <a:ext cx="7875587" cy="762000"/>
          </a:xfrm>
        </p:spPr>
        <p:txBody>
          <a:bodyPr/>
          <a:lstStyle/>
          <a:p>
            <a:r>
              <a:rPr lang="en-US" sz="2800" dirty="0" smtClean="0"/>
              <a:t>331 – Visual Anchoring: RCAM Plant Model</a:t>
            </a: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D48CEBB-C4DA-48FE-B69C-35859B2FED3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71463" y="1173163"/>
            <a:ext cx="8721725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>
                <a:latin typeface="Arial" charset="0"/>
              </a:rPr>
              <a:t>Development Champion: </a:t>
            </a:r>
            <a:r>
              <a:rPr lang="en-US" sz="2000" dirty="0" smtClean="0">
                <a:latin typeface="Arial" charset="0"/>
              </a:rPr>
              <a:t>Christopher Lum</a:t>
            </a:r>
            <a:endParaRPr lang="en-US" sz="2000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endParaRPr lang="en-US" sz="2000" dirty="0">
              <a:latin typeface="Arial" charset="0"/>
            </a:endParaRPr>
          </a:p>
          <a:p>
            <a:pPr>
              <a:defRPr/>
            </a:pPr>
            <a:r>
              <a:rPr lang="en-US" sz="2000" b="1" dirty="0"/>
              <a:t>Content</a:t>
            </a:r>
          </a:p>
          <a:p>
            <a:pPr>
              <a:defRPr/>
            </a:pPr>
            <a:r>
              <a:rPr lang="en-US" sz="2000" dirty="0"/>
              <a:t>As a simulation engineer, I would like to create a plant model of an aircraft (based on the RCAM model) so that I can use it for simulation and other components.</a:t>
            </a:r>
          </a:p>
          <a:p>
            <a:pPr>
              <a:defRPr/>
            </a:pPr>
            <a:r>
              <a:rPr lang="en-US" sz="2000" b="1" dirty="0"/>
              <a:t>	</a:t>
            </a:r>
          </a:p>
          <a:p>
            <a:pPr>
              <a:defRPr/>
            </a:pPr>
            <a:r>
              <a:rPr lang="en-US" sz="2000" b="1" dirty="0"/>
              <a:t>Definition of Done</a:t>
            </a:r>
          </a:p>
          <a:p>
            <a:pPr>
              <a:defRPr/>
            </a:pPr>
            <a:r>
              <a:rPr lang="en-US" sz="2000" dirty="0"/>
              <a:t>[x] Obtain 6DOF model from Chris Lum</a:t>
            </a:r>
          </a:p>
          <a:p>
            <a:pPr>
              <a:defRPr/>
            </a:pPr>
            <a:r>
              <a:rPr lang="en-US" sz="2000" dirty="0"/>
              <a:t>[x] Get this model to run on a local build</a:t>
            </a:r>
          </a:p>
          <a:p>
            <a:pPr>
              <a:defRPr/>
            </a:pPr>
            <a:r>
              <a:rPr lang="en-US" sz="2000" dirty="0"/>
              <a:t>[x] Port this block to the Simulink library file for the project (see 283 – </a:t>
            </a:r>
            <a:r>
              <a:rPr lang="en-US" sz="2000" dirty="0" err="1"/>
              <a:t>ScanEagle</a:t>
            </a:r>
            <a:r>
              <a:rPr lang="en-US" sz="2000" dirty="0"/>
              <a:t> Simulator: System Architecture)</a:t>
            </a:r>
          </a:p>
          <a:p>
            <a:pPr>
              <a:defRPr/>
            </a:pPr>
            <a:r>
              <a:rPr lang="en-US" sz="2000" dirty="0"/>
              <a:t>[x] Study the model and see how to modify it for different aircraft.</a:t>
            </a:r>
          </a:p>
          <a:p>
            <a:pPr>
              <a:defRPr/>
            </a:pPr>
            <a:r>
              <a:rPr lang="en-US" sz="2000" dirty="0"/>
              <a:t>[x] OPTIONAL: Coordinate with members of the ADV-CTRL lab in the AA department to determine if they have plants/controllers available</a:t>
            </a:r>
          </a:p>
        </p:txBody>
      </p:sp>
    </p:spTree>
    <p:custDataLst>
      <p:tags r:id="rId1"/>
    </p:custDataLst>
  </p:cSld>
  <p:clrMapOvr>
    <a:masterClrMapping/>
  </p:clrMapOvr>
  <p:transition advTm="58286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Overview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390192" y="2437528"/>
            <a:ext cx="2231102" cy="2599230"/>
            <a:chOff x="2390192" y="2437528"/>
            <a:chExt cx="2231102" cy="2599230"/>
          </a:xfrm>
        </p:grpSpPr>
        <p:sp>
          <p:nvSpPr>
            <p:cNvPr id="27" name="Content Placeholder 2"/>
            <p:cNvSpPr txBox="1">
              <a:spLocks/>
            </p:cNvSpPr>
            <p:nvPr/>
          </p:nvSpPr>
          <p:spPr bwMode="auto">
            <a:xfrm>
              <a:off x="2419960" y="4345666"/>
              <a:ext cx="2201334" cy="69109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indent="0" algn="ctr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 sz="1400" kern="0">
                  <a:latin typeface="+mn-lt"/>
                  <a:cs typeface="+mn-cs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n"/>
                <a:defRPr sz="2400">
                  <a:latin typeface="+mn-lt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0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n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9pPr>
            </a:lstStyle>
            <a:p>
              <a:r>
                <a:rPr lang="en-US" altLang="en-US" dirty="0"/>
                <a:t>Aircraft Plant Simulation</a:t>
              </a:r>
            </a:p>
            <a:p>
              <a:r>
                <a:rPr lang="en-US" altLang="en-US" dirty="0"/>
                <a:t>Matlab/Simulink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" t="7048" r="3661" b="8464"/>
            <a:stretch/>
          </p:blipFill>
          <p:spPr>
            <a:xfrm>
              <a:off x="2419960" y="2990150"/>
              <a:ext cx="2032907" cy="682721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 bwMode="auto">
            <a:xfrm>
              <a:off x="2390192" y="2437528"/>
              <a:ext cx="2201334" cy="1914237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5534" y="4053461"/>
            <a:ext cx="1880553" cy="2511966"/>
            <a:chOff x="125534" y="4053461"/>
            <a:chExt cx="1880553" cy="251196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71" t="-1167" r="12959" b="7056"/>
            <a:stretch/>
          </p:blipFill>
          <p:spPr>
            <a:xfrm>
              <a:off x="279912" y="4145974"/>
              <a:ext cx="1726175" cy="1881109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 bwMode="auto">
            <a:xfrm>
              <a:off x="125534" y="4053461"/>
              <a:ext cx="1750647" cy="2166347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ontent Placeholder 2"/>
            <p:cNvSpPr txBox="1">
              <a:spLocks/>
            </p:cNvSpPr>
            <p:nvPr/>
          </p:nvSpPr>
          <p:spPr bwMode="auto">
            <a:xfrm>
              <a:off x="178922" y="6217355"/>
              <a:ext cx="1602060" cy="34807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indent="0" algn="ctr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 sz="1400" kern="0">
                  <a:latin typeface="+mn-lt"/>
                  <a:cs typeface="+mn-cs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n"/>
                <a:defRPr sz="2400">
                  <a:latin typeface="+mn-lt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0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n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9pPr>
            </a:lstStyle>
            <a:p>
              <a:r>
                <a:rPr lang="en-US" altLang="en-US" dirty="0" smtClean="0"/>
                <a:t>Payload Joystick</a:t>
              </a:r>
              <a:endParaRPr lang="en-US" alt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68887" y="3410744"/>
            <a:ext cx="3867715" cy="3368856"/>
            <a:chOff x="5168887" y="3410744"/>
            <a:chExt cx="3867715" cy="3368856"/>
          </a:xfrm>
        </p:grpSpPr>
        <p:sp>
          <p:nvSpPr>
            <p:cNvPr id="25" name="Content Placeholder 2"/>
            <p:cNvSpPr txBox="1">
              <a:spLocks/>
            </p:cNvSpPr>
            <p:nvPr/>
          </p:nvSpPr>
          <p:spPr bwMode="auto">
            <a:xfrm>
              <a:off x="6142658" y="6088508"/>
              <a:ext cx="2201334" cy="69109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indent="0" algn="ctr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 sz="1400" kern="0">
                  <a:latin typeface="+mn-lt"/>
                  <a:cs typeface="+mn-cs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n"/>
                <a:defRPr sz="2400">
                  <a:latin typeface="+mn-lt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0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n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9pPr>
            </a:lstStyle>
            <a:p>
              <a:r>
                <a:rPr lang="en-US" altLang="en-US" dirty="0" smtClean="0"/>
                <a:t>Payload Visualization</a:t>
              </a:r>
              <a:endParaRPr lang="en-US" altLang="en-US" dirty="0"/>
            </a:p>
            <a:p>
              <a:r>
                <a:rPr lang="en-US" altLang="en-US" dirty="0"/>
                <a:t>X-Plane </a:t>
              </a:r>
              <a:r>
                <a:rPr lang="en-US" altLang="en-US" dirty="0" smtClean="0"/>
                <a:t>9</a:t>
              </a:r>
              <a:endParaRPr lang="en-US" altLang="en-US" dirty="0"/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168887" y="3410744"/>
              <a:ext cx="3867715" cy="2692187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92" t="35768" r="25752" b="23091"/>
            <a:stretch/>
          </p:blipFill>
          <p:spPr>
            <a:xfrm>
              <a:off x="5235541" y="3487488"/>
              <a:ext cx="3687139" cy="2539218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135306" y="1201050"/>
            <a:ext cx="2647296" cy="2249166"/>
            <a:chOff x="5135306" y="1201050"/>
            <a:chExt cx="2647296" cy="2249166"/>
          </a:xfrm>
        </p:grpSpPr>
        <p:sp>
          <p:nvSpPr>
            <p:cNvPr id="56" name="Content Placeholder 2"/>
            <p:cNvSpPr txBox="1">
              <a:spLocks/>
            </p:cNvSpPr>
            <p:nvPr/>
          </p:nvSpPr>
          <p:spPr bwMode="auto">
            <a:xfrm>
              <a:off x="5171960" y="2759124"/>
              <a:ext cx="2580643" cy="69109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indent="0" algn="ctr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 sz="1400" kern="0">
                  <a:latin typeface="+mn-lt"/>
                  <a:cs typeface="+mn-cs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n"/>
                <a:defRPr sz="2400">
                  <a:latin typeface="+mn-lt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0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n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9pPr>
            </a:lstStyle>
            <a:p>
              <a:r>
                <a:rPr lang="en-US" altLang="en-US" dirty="0" smtClean="0"/>
                <a:t>Aircraft State Visualization</a:t>
              </a:r>
              <a:endParaRPr lang="en-US" altLang="en-US" dirty="0"/>
            </a:p>
            <a:p>
              <a:r>
                <a:rPr lang="en-US" altLang="en-US" dirty="0" err="1" smtClean="0"/>
                <a:t>FlightGear</a:t>
              </a:r>
              <a:r>
                <a:rPr lang="en-US" altLang="en-US" dirty="0" smtClean="0"/>
                <a:t> 0.9.8</a:t>
              </a:r>
              <a:endParaRPr lang="en-US" alt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960" y="1248199"/>
              <a:ext cx="2534866" cy="1425862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5135306" y="1201050"/>
              <a:ext cx="2647296" cy="1558074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25534" y="1319582"/>
            <a:ext cx="2294426" cy="2733879"/>
            <a:chOff x="125534" y="1319582"/>
            <a:chExt cx="2294426" cy="2733879"/>
          </a:xfrm>
        </p:grpSpPr>
        <p:sp>
          <p:nvSpPr>
            <p:cNvPr id="47" name="Rectangle 46"/>
            <p:cNvSpPr/>
            <p:nvPr/>
          </p:nvSpPr>
          <p:spPr bwMode="auto">
            <a:xfrm>
              <a:off x="125534" y="1319582"/>
              <a:ext cx="1750647" cy="238826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ntent Placeholder 2"/>
            <p:cNvSpPr txBox="1">
              <a:spLocks/>
            </p:cNvSpPr>
            <p:nvPr/>
          </p:nvSpPr>
          <p:spPr bwMode="auto">
            <a:xfrm>
              <a:off x="171685" y="3705389"/>
              <a:ext cx="1602060" cy="34807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indent="0" algn="ctr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None/>
                <a:defRPr sz="1400" kern="0">
                  <a:latin typeface="+mn-lt"/>
                  <a:cs typeface="+mn-cs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n"/>
                <a:defRPr sz="2400">
                  <a:latin typeface="+mn-lt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0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n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latin typeface="+mn-lt"/>
                </a:defRPr>
              </a:lvl9pPr>
            </a:lstStyle>
            <a:p>
              <a:r>
                <a:rPr lang="en-US" altLang="en-US" dirty="0"/>
                <a:t>Aircraft </a:t>
              </a:r>
              <a:r>
                <a:rPr lang="en-US" altLang="en-US" dirty="0" smtClean="0"/>
                <a:t>Joystick</a:t>
              </a:r>
              <a:endParaRPr lang="en-US" alt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316" y="1461489"/>
              <a:ext cx="1602197" cy="2151387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 bwMode="auto">
            <a:xfrm>
              <a:off x="1876181" y="3125037"/>
              <a:ext cx="543779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59" name="Straight Arrow Connector 58"/>
          <p:cNvCxnSpPr/>
          <p:nvPr/>
        </p:nvCxnSpPr>
        <p:spPr bwMode="auto">
          <a:xfrm>
            <a:off x="1866133" y="4145974"/>
            <a:ext cx="5437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4591526" y="2564004"/>
            <a:ext cx="5437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4591526" y="3910483"/>
            <a:ext cx="5437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968256844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Movie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79AB66-B62E-413D-AB93-774D4930E62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x_plane_simulator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69614"/>
            <a:ext cx="9144000" cy="51394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2393333"/>
      </p:ext>
    </p:extLst>
  </p:cSld>
  <p:clrMapOvr>
    <a:masterClrMapping/>
  </p:clrMapOvr>
  <p:transition advTm="58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10, 2014</a:t>
            </a:r>
            <a:endParaRPr lang="en-US" dirty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268413" y="87313"/>
            <a:ext cx="7875587" cy="762000"/>
          </a:xfrm>
        </p:spPr>
        <p:txBody>
          <a:bodyPr/>
          <a:lstStyle/>
          <a:p>
            <a:r>
              <a:rPr lang="en-US" altLang="en-US" sz="2800" dirty="0" smtClean="0"/>
              <a:t>308 – Autopilot Simple Demonstration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1463" y="1173163"/>
            <a:ext cx="8721725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000" dirty="0">
                <a:latin typeface="Arial" charset="0"/>
              </a:rPr>
              <a:t>Development Champion: </a:t>
            </a:r>
            <a:r>
              <a:rPr lang="en-US" sz="2000" dirty="0" smtClean="0">
                <a:latin typeface="Arial" charset="0"/>
              </a:rPr>
              <a:t>Alec Bueing</a:t>
            </a:r>
            <a:endParaRPr lang="en-US" sz="2000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endParaRPr lang="en-US" sz="2000" dirty="0">
              <a:latin typeface="Arial" charset="0"/>
            </a:endParaRPr>
          </a:p>
          <a:p>
            <a:pPr>
              <a:defRPr/>
            </a:pPr>
            <a:r>
              <a:rPr lang="en-US" sz="2000" b="1" dirty="0"/>
              <a:t>Content</a:t>
            </a:r>
          </a:p>
          <a:p>
            <a:pPr>
              <a:defRPr/>
            </a:pPr>
            <a:r>
              <a:rPr lang="en-US" sz="2000" dirty="0"/>
              <a:t>As a researcher and marketing representative, I would like to create a simple demonstration of the autopilot to illustrate how the system can be used in a real world, engineering application.</a:t>
            </a:r>
          </a:p>
          <a:p>
            <a:pPr>
              <a:defRPr/>
            </a:pPr>
            <a:endParaRPr lang="en-US" sz="2000" b="1" dirty="0"/>
          </a:p>
          <a:p>
            <a:pPr>
              <a:defRPr/>
            </a:pPr>
            <a:r>
              <a:rPr lang="en-US" sz="2000" b="1" dirty="0"/>
              <a:t>Definition of Done</a:t>
            </a:r>
          </a:p>
          <a:p>
            <a:pPr>
              <a:defRPr/>
            </a:pPr>
            <a:r>
              <a:rPr lang="en-US" sz="2000" dirty="0"/>
              <a:t>[x] Coordinate with development champion(s) of user story ’309 – Simple Camera System Familiarization (position 1)’</a:t>
            </a:r>
          </a:p>
          <a:p>
            <a:pPr>
              <a:defRPr/>
            </a:pPr>
            <a:r>
              <a:rPr lang="en-US" sz="2000" dirty="0"/>
              <a:t>[x] Write a document which describes the desired demonstration.  This demonstration should exercise system components in a fashion similar to how it will be used in the real system.</a:t>
            </a:r>
          </a:p>
          <a:p>
            <a:pPr>
              <a:defRPr/>
            </a:pPr>
            <a:r>
              <a:rPr lang="en-US" sz="2000" dirty="0"/>
              <a:t>[x] Setup system to perform this demo and gather data from the experiment.</a:t>
            </a:r>
          </a:p>
          <a:p>
            <a:pPr>
              <a:defRPr/>
            </a:pPr>
            <a:r>
              <a:rPr lang="en-US" sz="2000" dirty="0"/>
              <a:t>[x] Present experimental results to the group.</a:t>
            </a:r>
          </a:p>
          <a:p>
            <a:pPr>
              <a:defRPr/>
            </a:pPr>
            <a:r>
              <a:rPr lang="en-US" sz="2000" dirty="0"/>
              <a:t>[x] Conduct a live demo with the group.</a:t>
            </a:r>
          </a:p>
          <a:p>
            <a:pPr>
              <a:defRPr/>
            </a:pPr>
            <a:r>
              <a:rPr lang="en-US" sz="2000" dirty="0"/>
              <a:t>[x] Document is checked into Perforce in appropriate location.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D48CEBB-C4DA-48FE-B69C-35859B2FED3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634197"/>
      </p:ext>
    </p:extLst>
  </p:cSld>
  <p:clrMapOvr>
    <a:masterClrMapping/>
  </p:clrMapOvr>
  <p:transition advTm="58286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695"/>
  <p:tag name="DEFAULTHEIGHT" val="48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6|5.8|11|8.6|14.8"/>
</p:tagLst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66534</TotalTime>
  <Words>1241</Words>
  <Application>Microsoft Office PowerPoint</Application>
  <PresentationFormat>On-screen Show (4:3)</PresentationFormat>
  <Paragraphs>319</Paragraphs>
  <Slides>18</Slides>
  <Notes>14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Garamond</vt:lpstr>
      <vt:lpstr>Wingdings</vt:lpstr>
      <vt:lpstr>Calibri</vt:lpstr>
      <vt:lpstr>Arial</vt:lpstr>
      <vt:lpstr>Times New Roman</vt:lpstr>
      <vt:lpstr>Pixel</vt:lpstr>
      <vt:lpstr>The Autonomous Flight Systems Laboratory External Demo  Sprint 1410</vt:lpstr>
      <vt:lpstr>Team Introduction</vt:lpstr>
      <vt:lpstr>Team Introduction</vt:lpstr>
      <vt:lpstr>User Story Overview</vt:lpstr>
      <vt:lpstr>User Story Progression</vt:lpstr>
      <vt:lpstr>331 – Visual Anchoring: RCAM Plant Model</vt:lpstr>
      <vt:lpstr>Overview</vt:lpstr>
      <vt:lpstr>Movie</vt:lpstr>
      <vt:lpstr>308 – Autopilot Simple Demonstration</vt:lpstr>
      <vt:lpstr>APM 2.6 Capabilities</vt:lpstr>
      <vt:lpstr>Data Acquisition &amp; Logging</vt:lpstr>
      <vt:lpstr>Manual Flight Modes</vt:lpstr>
      <vt:lpstr>Autonomous Modes</vt:lpstr>
      <vt:lpstr>321 – Pan/Tilt Gimbal System Creation</vt:lpstr>
      <vt:lpstr>Overview</vt:lpstr>
      <vt:lpstr>Not Demoable Accepted User Stories</vt:lpstr>
      <vt:lpstr>Not Demoable Accepted User Stories</vt:lpstr>
      <vt:lpstr>Next Steps (Sprint 1411 Plans)</vt:lpstr>
    </vt:vector>
  </TitlesOfParts>
  <Company>University of Washington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lum</dc:creator>
  <cp:lastModifiedBy>Christopher Lum</cp:lastModifiedBy>
  <cp:revision>4287</cp:revision>
  <dcterms:created xsi:type="dcterms:W3CDTF">1601-01-01T00:00:00Z</dcterms:created>
  <dcterms:modified xsi:type="dcterms:W3CDTF">2014-11-12T05:20:39Z</dcterms:modified>
</cp:coreProperties>
</file>